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7" r:id="rId5"/>
    <p:sldId id="268" r:id="rId6"/>
    <p:sldId id="259" r:id="rId7"/>
    <p:sldId id="260" r:id="rId8"/>
    <p:sldId id="261" r:id="rId9"/>
    <p:sldId id="271" r:id="rId10"/>
    <p:sldId id="269" r:id="rId11"/>
    <p:sldId id="270" r:id="rId12"/>
    <p:sldId id="266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gWTNL/zSUf17FrNC9stAidtewc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264" y="10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49300" lvl="0" indent="-330200" algn="l" rtl="0">
              <a:lnSpc>
                <a:spcPct val="218181"/>
              </a:lnSpc>
              <a:spcBef>
                <a:spcPts val="320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Alpha Vantage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: Y-Combinator-backed market data provider built for investors and software developers and blessed by a fanbase from the global open-source community.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30200" algn="l" rtl="0">
              <a:lnSpc>
                <a:spcPct val="218181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Polygon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Xignite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IEXCloud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Intrinio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218181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</a:pP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9" name="Google Shape;12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49300" lvl="0" indent="-330200" algn="l" rtl="0">
              <a:lnSpc>
                <a:spcPct val="218181"/>
              </a:lnSpc>
              <a:spcBef>
                <a:spcPts val="320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Alpha Vantage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: Y-Combinator-backed market data provider built for investors and software developers and blessed by a fanbase from the global open-source community.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30200" algn="l" rtl="0">
              <a:lnSpc>
                <a:spcPct val="218181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Polygon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Xignite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IEXCloud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Intrinio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218181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</a:pP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49300" lvl="0" indent="-330200" algn="l" rtl="0">
              <a:lnSpc>
                <a:spcPct val="218181"/>
              </a:lnSpc>
              <a:spcBef>
                <a:spcPts val="320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Alpha Vantage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: Y-Combinator-backed market data provider built for investors and software developers and blessed by a fanbase from the global open-source community.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30200" algn="l" rtl="0">
              <a:lnSpc>
                <a:spcPct val="218181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●"/>
            </a:pP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Polygon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Xignite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IEXCloud</a:t>
            </a:r>
            <a:r>
              <a:rPr lang="en-U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1600" b="1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Intrinio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218181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</a:pP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a99498fa84_2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" name="Google Shape;235;ga99498fa84_2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65"/>
          <p:cNvGrpSpPr/>
          <p:nvPr/>
        </p:nvGrpSpPr>
        <p:grpSpPr>
          <a:xfrm>
            <a:off x="-27216" y="857250"/>
            <a:ext cx="12219216" cy="6534150"/>
            <a:chOff x="0" y="15240"/>
            <a:chExt cx="12219216" cy="6842760"/>
          </a:xfrm>
        </p:grpSpPr>
        <p:pic>
          <p:nvPicPr>
            <p:cNvPr id="19" name="Google Shape;19;p6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15240"/>
              <a:ext cx="12219216" cy="68427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Google Shape;20;p65"/>
            <p:cNvSpPr/>
            <p:nvPr/>
          </p:nvSpPr>
          <p:spPr>
            <a:xfrm>
              <a:off x="4626591" y="2756848"/>
              <a:ext cx="3984009" cy="672152"/>
            </a:xfrm>
            <a:prstGeom prst="rect">
              <a:avLst/>
            </a:prstGeom>
            <a:solidFill>
              <a:srgbClr val="1E417A"/>
            </a:solidFill>
            <a:ln w="12700" cap="flat" cmpd="sng">
              <a:solidFill>
                <a:srgbClr val="1E417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21;p6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3" name="Google Shape;23;p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" name="Google Shape;26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7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7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7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7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6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6299359" cy="1238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6"/>
          <p:cNvSpPr txBox="1">
            <a:spLocks noGrp="1"/>
          </p:cNvSpPr>
          <p:nvPr>
            <p:ph type="body" idx="1"/>
          </p:nvPr>
        </p:nvSpPr>
        <p:spPr>
          <a:xfrm>
            <a:off x="838200" y="1620981"/>
            <a:ext cx="10515600" cy="4555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/>
            </a:lvl1pPr>
            <a:lvl2pPr marL="914400" lvl="1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3" name="Google Shape;33;p66"/>
          <p:cNvCxnSpPr/>
          <p:nvPr/>
        </p:nvCxnSpPr>
        <p:spPr>
          <a:xfrm>
            <a:off x="838200" y="1246317"/>
            <a:ext cx="10515600" cy="0"/>
          </a:xfrm>
          <a:prstGeom prst="straightConnector1">
            <a:avLst/>
          </a:prstGeom>
          <a:noFill/>
          <a:ln w="635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4" name="Google Shape;34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697" y="0"/>
            <a:ext cx="1225339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7015613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2" name="Google Shape;42;p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91750" y="195391"/>
            <a:ext cx="1847850" cy="574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9" name="Google Shape;49;p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7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7" name="Google Shape;57;p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7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7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7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7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" name="Google Shape;67;p7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1" name="Google Shape;71;p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5" name="Google Shape;75;p7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7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7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7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7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3" name="Google Shape;83;p7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7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7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7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7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0" name="Google Shape;90;p7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6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64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0191750" y="195391"/>
            <a:ext cx="1847850" cy="574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64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"/>
          <p:cNvSpPr txBox="1">
            <a:spLocks noGrp="1"/>
          </p:cNvSpPr>
          <p:nvPr>
            <p:ph type="ctrTitle"/>
          </p:nvPr>
        </p:nvSpPr>
        <p:spPr>
          <a:xfrm>
            <a:off x="389299" y="1122363"/>
            <a:ext cx="11108601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endParaRPr sz="5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 sz="5400">
                <a:latin typeface="Calibri"/>
                <a:ea typeface="Calibri"/>
                <a:cs typeface="Calibri"/>
                <a:sym typeface="Calibri"/>
              </a:rPr>
              <a:t>Applying Time-series model in stock market prediction</a:t>
            </a:r>
            <a:endParaRPr sz="5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 sz="2700">
                <a:latin typeface="Calibri"/>
                <a:ea typeface="Calibri"/>
                <a:cs typeface="Calibri"/>
                <a:sym typeface="Calibri"/>
              </a:rPr>
              <a:t>Giảng viên hướng dẫn: TS. Cao Văn Lợi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>
            <a:spLocks noGrp="1"/>
          </p:cNvSpPr>
          <p:nvPr>
            <p:ph type="subTitle" idx="1"/>
          </p:nvPr>
        </p:nvSpPr>
        <p:spPr>
          <a:xfrm>
            <a:off x="1154998" y="5400500"/>
            <a:ext cx="10683039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20040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000"/>
              <a:t>Phạm Ngọc Đông	Đoàn Quang Khải	Nguyễn Văn Sơn	Nguyễn Thế Hiển</a:t>
            </a:r>
            <a:endParaRPr sz="20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000"/>
              <a:t>						   </a:t>
            </a:r>
            <a:endParaRPr sz="2000"/>
          </a:p>
        </p:txBody>
      </p:sp>
      <p:sp>
        <p:nvSpPr>
          <p:cNvPr id="104" name="Google Shape;10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pic>
        <p:nvPicPr>
          <p:cNvPr id="105" name="Google Shape;105;p1"/>
          <p:cNvPicPr preferRelativeResize="0"/>
          <p:nvPr/>
        </p:nvPicPr>
        <p:blipFill rotWithShape="1">
          <a:blip r:embed="rId3">
            <a:alphaModFix/>
          </a:blip>
          <a:srcRect l="8901" t="5195" r="2438"/>
          <a:stretch/>
        </p:blipFill>
        <p:spPr>
          <a:xfrm>
            <a:off x="1779638" y="3928431"/>
            <a:ext cx="1250008" cy="1317148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6" name="Google Shape;106;p1"/>
          <p:cNvPicPr preferRelativeResize="0"/>
          <p:nvPr/>
        </p:nvPicPr>
        <p:blipFill rotWithShape="1">
          <a:blip r:embed="rId4">
            <a:alphaModFix/>
          </a:blip>
          <a:srcRect l="17776" t="3232" r="20152"/>
          <a:stretch/>
        </p:blipFill>
        <p:spPr>
          <a:xfrm>
            <a:off x="7122183" y="3928431"/>
            <a:ext cx="1342697" cy="137859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7" name="Google Shape;107;p1"/>
          <p:cNvPicPr preferRelativeResize="0"/>
          <p:nvPr/>
        </p:nvPicPr>
        <p:blipFill rotWithShape="1">
          <a:blip r:embed="rId5">
            <a:alphaModFix/>
          </a:blip>
          <a:srcRect l="10979" t="17415" r="10979" b="24454"/>
          <a:stretch/>
        </p:blipFill>
        <p:spPr>
          <a:xfrm>
            <a:off x="9851382" y="3976290"/>
            <a:ext cx="1247715" cy="1354117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8" name="Google Shape;10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292060" y="3915647"/>
            <a:ext cx="1361232" cy="136123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4. Kết quả thực nghiệm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215" y="1539199"/>
            <a:ext cx="8629350" cy="16150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216" y="3168650"/>
            <a:ext cx="8696462" cy="357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70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4. Kết quả thực nghiệm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100" y="2036907"/>
            <a:ext cx="8039100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997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a99498fa84_2_6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70155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US"/>
              <a:t>Q&amp;A</a:t>
            </a:r>
            <a:endParaRPr/>
          </a:p>
        </p:txBody>
      </p:sp>
      <p:sp>
        <p:nvSpPr>
          <p:cNvPr id="238" name="Google Shape;238;ga99498fa84_2_63"/>
          <p:cNvSpPr txBox="1">
            <a:spLocks noGrp="1"/>
          </p:cNvSpPr>
          <p:nvPr>
            <p:ph type="body" idx="1"/>
          </p:nvPr>
        </p:nvSpPr>
        <p:spPr>
          <a:xfrm>
            <a:off x="831850" y="4765431"/>
            <a:ext cx="10515600" cy="13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239" name="Google Shape;239;ga99498fa84_2_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6299359" cy="1238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b="1" smtClean="0"/>
              <a:t>Nội dung</a:t>
            </a:r>
            <a:endParaRPr b="1"/>
          </a:p>
        </p:txBody>
      </p:sp>
      <p:sp>
        <p:nvSpPr>
          <p:cNvPr id="114" name="Google Shape;114;p2"/>
          <p:cNvSpPr txBox="1">
            <a:spLocks noGrp="1"/>
          </p:cNvSpPr>
          <p:nvPr>
            <p:ph type="body" idx="1"/>
          </p:nvPr>
        </p:nvSpPr>
        <p:spPr>
          <a:xfrm>
            <a:off x="838200" y="1431968"/>
            <a:ext cx="10515600" cy="4555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lang="en-US" sz="3600" b="1" smtClean="0"/>
              <a:t>Giới thiệu</a:t>
            </a:r>
            <a:endParaRPr sz="3600" b="1"/>
          </a:p>
          <a:p>
            <a:pPr marL="514350" lvl="0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lang="en-US" sz="3600" b="1" smtClean="0"/>
              <a:t>Dữ liệu</a:t>
            </a:r>
            <a:endParaRPr sz="3600" b="1"/>
          </a:p>
          <a:p>
            <a:pPr marL="514350" lvl="0" indent="-5143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 sz="3600" b="1" smtClean="0"/>
              <a:t>Các model</a:t>
            </a:r>
            <a:endParaRPr sz="3600" b="1"/>
          </a:p>
          <a:p>
            <a:pPr marL="514350" lvl="0" indent="-5143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 sz="3600" b="1" smtClean="0"/>
              <a:t>Kết quả thực nghiệm</a:t>
            </a:r>
            <a:endParaRPr sz="3600" b="1"/>
          </a:p>
        </p:txBody>
      </p:sp>
      <p:sp>
        <p:nvSpPr>
          <p:cNvPr id="115" name="Google Shape;115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6299359" cy="1238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b="1" smtClean="0"/>
              <a:t>1. Giới thiệu</a:t>
            </a:r>
            <a:endParaRPr b="1"/>
          </a:p>
        </p:txBody>
      </p:sp>
      <p:sp>
        <p:nvSpPr>
          <p:cNvPr id="121" name="Google Shape;121;p4"/>
          <p:cNvSpPr txBox="1">
            <a:spLocks noGrp="1"/>
          </p:cNvSpPr>
          <p:nvPr>
            <p:ph type="body" idx="1"/>
          </p:nvPr>
        </p:nvSpPr>
        <p:spPr>
          <a:xfrm>
            <a:off x="838200" y="1620981"/>
            <a:ext cx="10515600" cy="4555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  <a:p>
            <a:pPr marL="228600" lvl="0" indent="-50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23" name="Google Shape;123;p4"/>
          <p:cNvSpPr txBox="1"/>
          <p:nvPr/>
        </p:nvSpPr>
        <p:spPr>
          <a:xfrm>
            <a:off x="6827274" y="4892893"/>
            <a:ext cx="4266476" cy="62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508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26" name="Google Shape;126;p4"/>
          <p:cNvSpPr txBox="1"/>
          <p:nvPr/>
        </p:nvSpPr>
        <p:spPr>
          <a:xfrm>
            <a:off x="6086353" y="5754805"/>
            <a:ext cx="5002990" cy="487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smtClean="0"/>
              <a:t>Trang web chứng khoán của sacombank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668" y="1378150"/>
            <a:ext cx="7125262" cy="426245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1089" y="1378150"/>
            <a:ext cx="3524075" cy="427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300" smtClean="0"/>
              <a:t>Dự báo giá trị cổ phiếu trong tương lai.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300" smtClean="0"/>
              <a:t>Là bài toán khó, yêu cầu độ chính xác cao.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300" smtClean="0"/>
              <a:t>Giá trị cổ phiếu phụ thuộc vào giá trị quá khứ của nó, các yếu tố khác.</a:t>
            </a:r>
            <a:endParaRPr lang="en-US" sz="2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2. Dữ liệu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6004" y="3028425"/>
            <a:ext cx="6911356" cy="28552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2843868"/>
            <a:ext cx="2953624" cy="338025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80494" y="6334780"/>
            <a:ext cx="31215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Cổ phiếu AAL (</a:t>
            </a:r>
            <a:r>
              <a:rPr lang="en-US"/>
              <a:t>American </a:t>
            </a:r>
            <a:r>
              <a:rPr lang="en-US" smtClean="0"/>
              <a:t>Airlines)</a:t>
            </a:r>
            <a:endParaRPr lang="en-US"/>
          </a:p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771626" y="6027003"/>
            <a:ext cx="4672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Đồ thị giá trị cổ phiếu trung bình AAL theo ngày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47113" y="1468104"/>
            <a:ext cx="9849025" cy="1154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smtClean="0"/>
              <a:t>Sử 1000 điểm dữ liệu (1000 ngày) các mã: </a:t>
            </a:r>
            <a:r>
              <a:rPr lang="en-US" sz="1600"/>
              <a:t>AAL (American Airlines</a:t>
            </a:r>
            <a:r>
              <a:rPr lang="en-US" sz="1600" smtClean="0"/>
              <a:t>),</a:t>
            </a:r>
            <a:r>
              <a:rPr lang="en-US" sz="1600"/>
              <a:t> AAPL (Apple</a:t>
            </a:r>
            <a:r>
              <a:rPr lang="en-US" sz="1600" smtClean="0"/>
              <a:t>),</a:t>
            </a:r>
            <a:r>
              <a:rPr lang="en-US" sz="1600"/>
              <a:t> SEV (Samsung</a:t>
            </a:r>
            <a:r>
              <a:rPr lang="en-US" sz="1600" smtClean="0"/>
              <a:t>), </a:t>
            </a:r>
            <a:r>
              <a:rPr lang="en-US" sz="1600"/>
              <a:t>AMZN (Amazon</a:t>
            </a:r>
            <a:r>
              <a:rPr lang="en-US" sz="1600" smtClean="0"/>
              <a:t>), </a:t>
            </a:r>
            <a:r>
              <a:rPr lang="en-US" sz="1600"/>
              <a:t>FB (Facebook</a:t>
            </a:r>
            <a:r>
              <a:rPr lang="en-US" sz="1600" smtClean="0"/>
              <a:t>).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smtClean="0"/>
              <a:t>Mean = (Low + High) / 2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011982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2. Dữ liệu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7622" y="1333850"/>
            <a:ext cx="24076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smtClean="0"/>
              <a:t>EDA data:</a:t>
            </a:r>
            <a:endParaRPr lang="en-US" sz="2600" b="1"/>
          </a:p>
        </p:txBody>
      </p:sp>
      <p:sp>
        <p:nvSpPr>
          <p:cNvPr id="6" name="TextBox 5"/>
          <p:cNvSpPr txBox="1"/>
          <p:nvPr/>
        </p:nvSpPr>
        <p:spPr>
          <a:xfrm>
            <a:off x="5634513" y="1780776"/>
            <a:ext cx="4060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smtClean="0"/>
              <a:t>Autocorrection:</a:t>
            </a:r>
            <a:r>
              <a:rPr lang="en-US" sz="1600" b="1"/>
              <a:t> 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600" b="1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05" y="2365551"/>
            <a:ext cx="4305013" cy="30057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31846" y="1929468"/>
            <a:ext cx="4060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smtClean="0"/>
              <a:t>Cumsum:</a:t>
            </a:r>
            <a:r>
              <a:rPr lang="en-US" sz="1600" b="1"/>
              <a:t> 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600" b="1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257" y="2199171"/>
            <a:ext cx="6443015" cy="169996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758160" y="4315089"/>
            <a:ext cx="4060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smtClean="0"/>
              <a:t>lag_plot:</a:t>
            </a:r>
            <a:r>
              <a:rPr lang="en-US" sz="1600" b="1"/>
              <a:t> 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600" b="1"/>
          </a:p>
        </p:txBody>
      </p:sp>
      <p:sp>
        <p:nvSpPr>
          <p:cNvPr id="11" name="TextBox 10"/>
          <p:cNvSpPr txBox="1"/>
          <p:nvPr/>
        </p:nvSpPr>
        <p:spPr>
          <a:xfrm>
            <a:off x="8157713" y="4007312"/>
            <a:ext cx="3648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The AAL stock</a:t>
            </a:r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0907" y="4714628"/>
            <a:ext cx="6109713" cy="162925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87105" y="5650302"/>
            <a:ext cx="4578525" cy="706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Xác định timeStep (số điểm dữ liệu trong quá khứ để dự đoán một điểm trong tương lai)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02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"/>
          <p:cNvSpPr txBox="1">
            <a:spLocks noGrp="1"/>
          </p:cNvSpPr>
          <p:nvPr>
            <p:ph type="title"/>
          </p:nvPr>
        </p:nvSpPr>
        <p:spPr>
          <a:xfrm>
            <a:off x="798870" y="0"/>
            <a:ext cx="6299400" cy="12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900" smtClean="0"/>
              <a:t>3. Các model</a:t>
            </a:r>
            <a:endParaRPr sz="3900"/>
          </a:p>
        </p:txBody>
      </p:sp>
      <p:sp>
        <p:nvSpPr>
          <p:cNvPr id="132" name="Google Shape;132;p3"/>
          <p:cNvSpPr txBox="1"/>
          <p:nvPr/>
        </p:nvSpPr>
        <p:spPr>
          <a:xfrm>
            <a:off x="8559810" y="2999553"/>
            <a:ext cx="2111100" cy="9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1125" rIns="0" bIns="0" anchor="t" anchorCtr="0">
            <a:noAutofit/>
          </a:bodyPr>
          <a:lstStyle/>
          <a:p>
            <a:pPr marL="42545" marR="0" lvl="0" indent="0" algn="l" rtl="0">
              <a:lnSpc>
                <a:spcPct val="100000"/>
              </a:lnSpc>
              <a:spcBef>
                <a:spcPts val="775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endParaRPr sz="235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p3"/>
          <p:cNvSpPr txBox="1"/>
          <p:nvPr/>
        </p:nvSpPr>
        <p:spPr>
          <a:xfrm>
            <a:off x="6787944" y="4892893"/>
            <a:ext cx="42666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noAutofit/>
          </a:bodyPr>
          <a:lstStyle/>
          <a:p>
            <a:pPr marL="12700" marR="508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3"/>
          <p:cNvSpPr txBox="1">
            <a:spLocks noGrp="1"/>
          </p:cNvSpPr>
          <p:nvPr>
            <p:ph type="sldNum" idx="12"/>
          </p:nvPr>
        </p:nvSpPr>
        <p:spPr>
          <a:xfrm>
            <a:off x="857127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35" name="Google Shape;135;p3" descr="Lessons learned: The questions to ask after Covid-19 - EPM Magazine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46756" y="1625691"/>
            <a:ext cx="5249028" cy="2177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04048" y="3960346"/>
            <a:ext cx="5971816" cy="2393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47436" y="3094683"/>
            <a:ext cx="3816674" cy="3098293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3"/>
          <p:cNvSpPr txBox="1"/>
          <p:nvPr/>
        </p:nvSpPr>
        <p:spPr>
          <a:xfrm>
            <a:off x="947436" y="2065653"/>
            <a:ext cx="419330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Lựa chọn  tham số (d, p, q) cho mô hình ARIMA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2693" y="1436733"/>
            <a:ext cx="26933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smtClean="0"/>
              <a:t>3.1. ARMIA</a:t>
            </a:r>
            <a:endParaRPr lang="en-US" sz="2200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"/>
          <p:cNvSpPr txBox="1">
            <a:spLocks noGrp="1"/>
          </p:cNvSpPr>
          <p:nvPr>
            <p:ph type="title"/>
          </p:nvPr>
        </p:nvSpPr>
        <p:spPr>
          <a:xfrm>
            <a:off x="798870" y="0"/>
            <a:ext cx="6299400" cy="12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900" smtClean="0"/>
              <a:t>3. Các model</a:t>
            </a:r>
            <a:endParaRPr sz="3900"/>
          </a:p>
        </p:txBody>
      </p:sp>
      <p:sp>
        <p:nvSpPr>
          <p:cNvPr id="145" name="Google Shape;145;p5"/>
          <p:cNvSpPr txBox="1"/>
          <p:nvPr/>
        </p:nvSpPr>
        <p:spPr>
          <a:xfrm>
            <a:off x="6042720" y="3117736"/>
            <a:ext cx="2111100" cy="9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1125" rIns="0" bIns="0" anchor="t" anchorCtr="0">
            <a:noAutofit/>
          </a:bodyPr>
          <a:lstStyle/>
          <a:p>
            <a:pPr marL="42545" marR="0" lvl="0" indent="0" algn="l" rtl="0">
              <a:lnSpc>
                <a:spcPct val="100000"/>
              </a:lnSpc>
              <a:spcBef>
                <a:spcPts val="775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endParaRPr sz="235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5"/>
          <p:cNvSpPr txBox="1"/>
          <p:nvPr/>
        </p:nvSpPr>
        <p:spPr>
          <a:xfrm>
            <a:off x="6787944" y="4892893"/>
            <a:ext cx="42666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noAutofit/>
          </a:bodyPr>
          <a:lstStyle/>
          <a:p>
            <a:pPr marL="12700" marR="508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5"/>
          <p:cNvSpPr txBox="1">
            <a:spLocks noGrp="1"/>
          </p:cNvSpPr>
          <p:nvPr>
            <p:ph type="sldNum" idx="12"/>
          </p:nvPr>
        </p:nvSpPr>
        <p:spPr>
          <a:xfrm>
            <a:off x="857127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48" name="Google Shape;148;p5" descr="Lessons learned: The questions to ask after Covid-19 - EPM Magazine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" name="Google Shape;149;p5"/>
          <p:cNvGrpSpPr/>
          <p:nvPr/>
        </p:nvGrpSpPr>
        <p:grpSpPr>
          <a:xfrm>
            <a:off x="460375" y="2782270"/>
            <a:ext cx="4264024" cy="2424423"/>
            <a:chOff x="1050310" y="1764120"/>
            <a:chExt cx="4200117" cy="3269545"/>
          </a:xfrm>
        </p:grpSpPr>
        <p:pic>
          <p:nvPicPr>
            <p:cNvPr id="150" name="Google Shape;150;p5" descr="Long short-term memory - Wikipedia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50310" y="1764120"/>
              <a:ext cx="4002153" cy="26014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" name="Google Shape;151;p5"/>
            <p:cNvSpPr txBox="1"/>
            <p:nvPr/>
          </p:nvSpPr>
          <p:spPr>
            <a:xfrm>
              <a:off x="1386349" y="4572000"/>
              <a:ext cx="3864078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Long short-term memory</a:t>
              </a:r>
              <a:endPara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7789" y="1864824"/>
            <a:ext cx="6588684" cy="407359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17284" y="5829793"/>
            <a:ext cx="5738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smtClean="0"/>
              <a:t>Cấu trúc mạng LSTM</a:t>
            </a:r>
            <a:endParaRPr lang="en-US" sz="1800"/>
          </a:p>
        </p:txBody>
      </p:sp>
      <p:sp>
        <p:nvSpPr>
          <p:cNvPr id="4" name="Rectangle 3"/>
          <p:cNvSpPr/>
          <p:nvPr/>
        </p:nvSpPr>
        <p:spPr>
          <a:xfrm>
            <a:off x="876385" y="1505040"/>
            <a:ext cx="241444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smtClean="0"/>
              <a:t>3.2. LSTM </a:t>
            </a:r>
            <a:r>
              <a:rPr lang="en-US" sz="2200" b="1"/>
              <a:t>model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"/>
          <p:cNvSpPr txBox="1">
            <a:spLocks noGrp="1"/>
          </p:cNvSpPr>
          <p:nvPr>
            <p:ph type="title"/>
          </p:nvPr>
        </p:nvSpPr>
        <p:spPr>
          <a:xfrm>
            <a:off x="798870" y="0"/>
            <a:ext cx="6299400" cy="12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900" smtClean="0"/>
              <a:t>3. Các model</a:t>
            </a:r>
            <a:endParaRPr sz="3900"/>
          </a:p>
        </p:txBody>
      </p:sp>
      <p:sp>
        <p:nvSpPr>
          <p:cNvPr id="159" name="Google Shape;159;p6"/>
          <p:cNvSpPr txBox="1"/>
          <p:nvPr/>
        </p:nvSpPr>
        <p:spPr>
          <a:xfrm>
            <a:off x="8559810" y="2999553"/>
            <a:ext cx="2111100" cy="9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1125" rIns="0" bIns="0" anchor="t" anchorCtr="0">
            <a:noAutofit/>
          </a:bodyPr>
          <a:lstStyle/>
          <a:p>
            <a:pPr marL="42545" marR="0" lvl="0" indent="0" algn="l" rtl="0">
              <a:lnSpc>
                <a:spcPct val="100000"/>
              </a:lnSpc>
              <a:spcBef>
                <a:spcPts val="775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endParaRPr sz="235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6"/>
          <p:cNvSpPr txBox="1">
            <a:spLocks noGrp="1"/>
          </p:cNvSpPr>
          <p:nvPr>
            <p:ph type="sldNum" idx="12"/>
          </p:nvPr>
        </p:nvSpPr>
        <p:spPr>
          <a:xfrm>
            <a:off x="857127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62" name="Google Shape;162;p6" descr="Lessons learned: The questions to ask after Covid-19 - EPM Magazine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3" name="Google Shape;163;p6"/>
          <p:cNvGrpSpPr/>
          <p:nvPr/>
        </p:nvGrpSpPr>
        <p:grpSpPr>
          <a:xfrm>
            <a:off x="1276422" y="2143974"/>
            <a:ext cx="3127798" cy="1269229"/>
            <a:chOff x="4157305" y="4501945"/>
            <a:chExt cx="4297142" cy="2114714"/>
          </a:xfrm>
        </p:grpSpPr>
        <p:pic>
          <p:nvPicPr>
            <p:cNvPr id="164" name="Google Shape;164;p6" descr="ARIMA algorithm model prediction flow chart The time series of the... |  Download Scientific Diagram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157305" y="4501945"/>
              <a:ext cx="4297142" cy="132858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5" name="Google Shape;165;p6"/>
            <p:cNvSpPr txBox="1"/>
            <p:nvPr/>
          </p:nvSpPr>
          <p:spPr>
            <a:xfrm>
              <a:off x="4601497" y="6154994"/>
              <a:ext cx="3559277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ARIMA</a:t>
              </a:r>
              <a:endPara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6" name="Google Shape;166;p6"/>
          <p:cNvGrpSpPr/>
          <p:nvPr/>
        </p:nvGrpSpPr>
        <p:grpSpPr>
          <a:xfrm>
            <a:off x="7098270" y="1746158"/>
            <a:ext cx="4478538" cy="1868439"/>
            <a:chOff x="1032461" y="1852984"/>
            <a:chExt cx="4217966" cy="3180681"/>
          </a:xfrm>
        </p:grpSpPr>
        <p:pic>
          <p:nvPicPr>
            <p:cNvPr id="167" name="Google Shape;167;p6" descr="Long short-term memory - Wikipedia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2461" y="1852984"/>
              <a:ext cx="4002153" cy="26014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8" name="Google Shape;168;p6"/>
            <p:cNvSpPr txBox="1"/>
            <p:nvPr/>
          </p:nvSpPr>
          <p:spPr>
            <a:xfrm>
              <a:off x="1386349" y="4572000"/>
              <a:ext cx="3864078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Long short-term memory</a:t>
              </a:r>
              <a:endPara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Cross 1"/>
          <p:cNvSpPr/>
          <p:nvPr/>
        </p:nvSpPr>
        <p:spPr>
          <a:xfrm>
            <a:off x="5612028" y="2432807"/>
            <a:ext cx="754682" cy="696287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944568" y="1506671"/>
            <a:ext cx="39118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smtClean="0"/>
              <a:t>3.3. </a:t>
            </a:r>
            <a:r>
              <a:rPr lang="en-US" sz="1800" b="1"/>
              <a:t>ARIMA </a:t>
            </a:r>
            <a:r>
              <a:rPr lang="en-US" sz="1800" b="1" smtClean="0"/>
              <a:t>&amp; LSTM model:</a:t>
            </a:r>
            <a:endParaRPr lang="en-US" sz="1800" b="1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9197" y="3590108"/>
            <a:ext cx="4252332" cy="29230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7677" y="5292785"/>
            <a:ext cx="1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Cấu trúc LSTM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3. Các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sp>
        <p:nvSpPr>
          <p:cNvPr id="18" name="Google Shape;175;ga99498fa84_2_69"/>
          <p:cNvSpPr txBox="1"/>
          <p:nvPr/>
        </p:nvSpPr>
        <p:spPr>
          <a:xfrm>
            <a:off x="7286908" y="4400027"/>
            <a:ext cx="1733571" cy="74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1125" rIns="0" bIns="0" anchor="t" anchorCtr="0">
            <a:noAutofit/>
          </a:bodyPr>
          <a:lstStyle/>
          <a:p>
            <a:pPr marL="42545" marR="0" lvl="0" indent="0" algn="l" rtl="0">
              <a:lnSpc>
                <a:spcPct val="100000"/>
              </a:lnSpc>
              <a:spcBef>
                <a:spcPts val="775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176;ga99498fa84_2_69"/>
          <p:cNvSpPr txBox="1"/>
          <p:nvPr/>
        </p:nvSpPr>
        <p:spPr>
          <a:xfrm>
            <a:off x="6449770" y="5731792"/>
            <a:ext cx="3503602" cy="501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noAutofit/>
          </a:bodyPr>
          <a:lstStyle/>
          <a:p>
            <a:pPr marL="12700" marR="508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178;ga99498fa84_2_69"/>
          <p:cNvSpPr/>
          <p:nvPr/>
        </p:nvSpPr>
        <p:spPr>
          <a:xfrm>
            <a:off x="3241553" y="2422215"/>
            <a:ext cx="1740599" cy="982579"/>
          </a:xfrm>
          <a:prstGeom prst="rect">
            <a:avLst/>
          </a:prstGeom>
          <a:solidFill>
            <a:srgbClr val="B3C6E7"/>
          </a:solidFill>
          <a:ln w="25400" cap="flat" cmpd="sng">
            <a:solidFill>
              <a:srgbClr val="3153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179;ga99498fa84_2_69"/>
          <p:cNvSpPr txBox="1"/>
          <p:nvPr/>
        </p:nvSpPr>
        <p:spPr>
          <a:xfrm>
            <a:off x="3484431" y="2590338"/>
            <a:ext cx="125484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ARIMA MODEL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180;ga99498fa84_2_69"/>
          <p:cNvSpPr/>
          <p:nvPr/>
        </p:nvSpPr>
        <p:spPr>
          <a:xfrm>
            <a:off x="3241553" y="5630605"/>
            <a:ext cx="1740599" cy="982579"/>
          </a:xfrm>
          <a:prstGeom prst="rect">
            <a:avLst/>
          </a:prstGeom>
          <a:solidFill>
            <a:srgbClr val="B3C6E7"/>
          </a:solidFill>
          <a:ln w="25400" cap="flat" cmpd="sng">
            <a:solidFill>
              <a:srgbClr val="3153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81;ga99498fa84_2_69"/>
          <p:cNvSpPr txBox="1"/>
          <p:nvPr/>
        </p:nvSpPr>
        <p:spPr>
          <a:xfrm>
            <a:off x="3484431" y="5798728"/>
            <a:ext cx="125484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LSTM MODEL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182;ga99498fa84_2_69"/>
          <p:cNvSpPr/>
          <p:nvPr/>
        </p:nvSpPr>
        <p:spPr>
          <a:xfrm>
            <a:off x="457849" y="2389706"/>
            <a:ext cx="1921601" cy="1059841"/>
          </a:xfrm>
          <a:prstGeom prst="ellipse">
            <a:avLst/>
          </a:prstGeom>
          <a:solidFill>
            <a:srgbClr val="C4E0B2"/>
          </a:solidFill>
          <a:ln w="25400" cap="flat" cmpd="sng">
            <a:solidFill>
              <a:srgbClr val="3153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183;ga99498fa84_2_69"/>
          <p:cNvSpPr txBox="1"/>
          <p:nvPr/>
        </p:nvSpPr>
        <p:spPr>
          <a:xfrm>
            <a:off x="869620" y="2550294"/>
            <a:ext cx="109805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Time series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84;ga99498fa84_2_69"/>
          <p:cNvSpPr/>
          <p:nvPr/>
        </p:nvSpPr>
        <p:spPr>
          <a:xfrm>
            <a:off x="3139209" y="3987779"/>
            <a:ext cx="1921601" cy="1059841"/>
          </a:xfrm>
          <a:prstGeom prst="ellipse">
            <a:avLst/>
          </a:prstGeom>
          <a:solidFill>
            <a:srgbClr val="C4E0B2"/>
          </a:solidFill>
          <a:ln w="25400" cap="flat" cmpd="sng">
            <a:solidFill>
              <a:srgbClr val="3153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185;ga99498fa84_2_69"/>
          <p:cNvSpPr txBox="1"/>
          <p:nvPr/>
        </p:nvSpPr>
        <p:spPr>
          <a:xfrm>
            <a:off x="3395852" y="4261893"/>
            <a:ext cx="150010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Residuals of </a:t>
            </a:r>
            <a:r>
              <a:rPr lang="en-US" smtClean="0"/>
              <a:t>ARIMA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186;ga99498fa84_2_69"/>
          <p:cNvSpPr txBox="1"/>
          <p:nvPr/>
        </p:nvSpPr>
        <p:spPr>
          <a:xfrm>
            <a:off x="7412369" y="5350152"/>
            <a:ext cx="1733571" cy="74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1125" rIns="0" bIns="0" anchor="t" anchorCtr="0">
            <a:noAutofit/>
          </a:bodyPr>
          <a:lstStyle/>
          <a:p>
            <a:pPr marL="42545" marR="0" lvl="0" indent="0" algn="l" rtl="0">
              <a:lnSpc>
                <a:spcPct val="100000"/>
              </a:lnSpc>
              <a:spcBef>
                <a:spcPts val="775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" name="Google Shape;187;ga99498fa84_2_69"/>
          <p:cNvSpPr/>
          <p:nvPr/>
        </p:nvSpPr>
        <p:spPr>
          <a:xfrm>
            <a:off x="5913931" y="2463214"/>
            <a:ext cx="1921601" cy="1059841"/>
          </a:xfrm>
          <a:prstGeom prst="ellipse">
            <a:avLst/>
          </a:prstGeom>
          <a:solidFill>
            <a:srgbClr val="C4E0B2"/>
          </a:solidFill>
          <a:ln w="25400" cap="flat" cmpd="sng">
            <a:solidFill>
              <a:srgbClr val="3153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188;ga99498fa84_2_69"/>
          <p:cNvSpPr txBox="1"/>
          <p:nvPr/>
        </p:nvSpPr>
        <p:spPr>
          <a:xfrm>
            <a:off x="6124678" y="2689068"/>
            <a:ext cx="1500106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Forecasting values of </a:t>
            </a:r>
            <a:r>
              <a:rPr lang="en-US" smtClean="0"/>
              <a:t>ARIMA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189;ga99498fa84_2_69"/>
          <p:cNvSpPr/>
          <p:nvPr/>
        </p:nvSpPr>
        <p:spPr>
          <a:xfrm>
            <a:off x="5913931" y="5576389"/>
            <a:ext cx="1921601" cy="1059841"/>
          </a:xfrm>
          <a:prstGeom prst="ellipse">
            <a:avLst/>
          </a:prstGeom>
          <a:solidFill>
            <a:srgbClr val="C4E0B2"/>
          </a:solidFill>
          <a:ln w="25400" cap="flat" cmpd="sng">
            <a:solidFill>
              <a:srgbClr val="3153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190;ga99498fa84_2_69"/>
          <p:cNvSpPr txBox="1"/>
          <p:nvPr/>
        </p:nvSpPr>
        <p:spPr>
          <a:xfrm>
            <a:off x="6124678" y="5838536"/>
            <a:ext cx="150010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Forecasting values of LSTM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191;ga99498fa84_2_69"/>
          <p:cNvSpPr/>
          <p:nvPr/>
        </p:nvSpPr>
        <p:spPr>
          <a:xfrm>
            <a:off x="9282820" y="3987779"/>
            <a:ext cx="1921601" cy="1059841"/>
          </a:xfrm>
          <a:prstGeom prst="ellipse">
            <a:avLst/>
          </a:prstGeom>
          <a:solidFill>
            <a:srgbClr val="C4E0B2"/>
          </a:solidFill>
          <a:ln w="25400" cap="flat" cmpd="sng">
            <a:solidFill>
              <a:srgbClr val="3153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192;ga99498fa84_2_69"/>
          <p:cNvSpPr txBox="1"/>
          <p:nvPr/>
        </p:nvSpPr>
        <p:spPr>
          <a:xfrm>
            <a:off x="9539463" y="4261893"/>
            <a:ext cx="150010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forecasting values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" name="Google Shape;193;ga99498fa84_2_69"/>
          <p:cNvCxnSpPr>
            <a:stCxn id="24" idx="6"/>
            <a:endCxn id="20" idx="1"/>
          </p:cNvCxnSpPr>
          <p:nvPr/>
        </p:nvCxnSpPr>
        <p:spPr>
          <a:xfrm rot="10800000" flipH="1">
            <a:off x="2379450" y="2913627"/>
            <a:ext cx="862200" cy="6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cxnSp>
        <p:nvCxnSpPr>
          <p:cNvPr id="36" name="Google Shape;194;ga99498fa84_2_69"/>
          <p:cNvCxnSpPr/>
          <p:nvPr/>
        </p:nvCxnSpPr>
        <p:spPr>
          <a:xfrm rot="10800000" flipH="1">
            <a:off x="5008162" y="2970131"/>
            <a:ext cx="862103" cy="6122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cxnSp>
        <p:nvCxnSpPr>
          <p:cNvPr id="37" name="Google Shape;195;ga99498fa84_2_69"/>
          <p:cNvCxnSpPr/>
          <p:nvPr/>
        </p:nvCxnSpPr>
        <p:spPr>
          <a:xfrm>
            <a:off x="4111851" y="5059227"/>
            <a:ext cx="1" cy="582987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cxnSp>
        <p:nvCxnSpPr>
          <p:cNvPr id="38" name="Google Shape;196;ga99498fa84_2_69"/>
          <p:cNvCxnSpPr/>
          <p:nvPr/>
        </p:nvCxnSpPr>
        <p:spPr>
          <a:xfrm>
            <a:off x="4100009" y="3404792"/>
            <a:ext cx="1" cy="582987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cxnSp>
        <p:nvCxnSpPr>
          <p:cNvPr id="39" name="Google Shape;197;ga99498fa84_2_69"/>
          <p:cNvCxnSpPr/>
          <p:nvPr/>
        </p:nvCxnSpPr>
        <p:spPr>
          <a:xfrm rot="10800000" flipH="1">
            <a:off x="5016990" y="6112711"/>
            <a:ext cx="862103" cy="6122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cxnSp>
        <p:nvCxnSpPr>
          <p:cNvPr id="40" name="Google Shape;198;ga99498fa84_2_69"/>
          <p:cNvCxnSpPr/>
          <p:nvPr/>
        </p:nvCxnSpPr>
        <p:spPr>
          <a:xfrm>
            <a:off x="7873886" y="2993134"/>
            <a:ext cx="617307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cxnSp>
        <p:nvCxnSpPr>
          <p:cNvPr id="41" name="Google Shape;199;ga99498fa84_2_69"/>
          <p:cNvCxnSpPr/>
          <p:nvPr/>
        </p:nvCxnSpPr>
        <p:spPr>
          <a:xfrm>
            <a:off x="7873886" y="6121893"/>
            <a:ext cx="617307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cxnSp>
        <p:nvCxnSpPr>
          <p:cNvPr id="42" name="Google Shape;200;ga99498fa84_2_69"/>
          <p:cNvCxnSpPr/>
          <p:nvPr/>
        </p:nvCxnSpPr>
        <p:spPr>
          <a:xfrm rot="10800000">
            <a:off x="8491193" y="2993134"/>
            <a:ext cx="0" cy="3128759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cxnSp>
        <p:nvCxnSpPr>
          <p:cNvPr id="43" name="Google Shape;201;ga99498fa84_2_69"/>
          <p:cNvCxnSpPr>
            <a:endCxn id="33" idx="2"/>
          </p:cNvCxnSpPr>
          <p:nvPr/>
        </p:nvCxnSpPr>
        <p:spPr>
          <a:xfrm>
            <a:off x="8491120" y="4517700"/>
            <a:ext cx="791700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sp>
        <p:nvSpPr>
          <p:cNvPr id="44" name="Oval 43"/>
          <p:cNvSpPr/>
          <p:nvPr/>
        </p:nvSpPr>
        <p:spPr>
          <a:xfrm>
            <a:off x="8221211" y="4261893"/>
            <a:ext cx="620785" cy="523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smtClean="0"/>
              <a:t>+</a:t>
            </a:r>
            <a:endParaRPr lang="en-US" sz="2600" b="1"/>
          </a:p>
        </p:txBody>
      </p:sp>
      <p:sp>
        <p:nvSpPr>
          <p:cNvPr id="45" name="Rectangle 44"/>
          <p:cNvSpPr/>
          <p:nvPr/>
        </p:nvSpPr>
        <p:spPr>
          <a:xfrm>
            <a:off x="869620" y="1498137"/>
            <a:ext cx="444705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b="1"/>
              <a:t>3.3. ARIMA &amp; LSTM model:</a:t>
            </a:r>
            <a:endParaRPr lang="en-US" sz="2600" b="1"/>
          </a:p>
        </p:txBody>
      </p:sp>
    </p:spTree>
    <p:extLst>
      <p:ext uri="{BB962C8B-B14F-4D97-AF65-F5344CB8AC3E}">
        <p14:creationId xmlns:p14="http://schemas.microsoft.com/office/powerpoint/2010/main" val="225809507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</TotalTime>
  <Words>390</Words>
  <Application>Microsoft Office PowerPoint</Application>
  <PresentationFormat>Widescreen</PresentationFormat>
  <Paragraphs>74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Georgia</vt:lpstr>
      <vt:lpstr>Times New Roman</vt:lpstr>
      <vt:lpstr>Wingdings</vt:lpstr>
      <vt:lpstr>1_Office Theme</vt:lpstr>
      <vt:lpstr> Applying Time-series model in stock market prediction Giảng viên hướng dẫn: TS. Cao Văn Lợi</vt:lpstr>
      <vt:lpstr>Nội dung</vt:lpstr>
      <vt:lpstr>1. Giới thiệu</vt:lpstr>
      <vt:lpstr>2. Dữ liệu</vt:lpstr>
      <vt:lpstr>2. Dữ liệu</vt:lpstr>
      <vt:lpstr>3. Các model</vt:lpstr>
      <vt:lpstr>3. Các model</vt:lpstr>
      <vt:lpstr>3. Các model</vt:lpstr>
      <vt:lpstr>3. Các model</vt:lpstr>
      <vt:lpstr>4. Kết quả thực nghiệm </vt:lpstr>
      <vt:lpstr>4. Kết quả thực nghiệm 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Applying Time-series model in stock market prediction Giảng viên hướng dẫn: TS. Cao Văn Lợi</dc:title>
  <dc:creator>Nguyen Do Van</dc:creator>
  <cp:lastModifiedBy>Đoàn Quang Khải (HV)</cp:lastModifiedBy>
  <cp:revision>15</cp:revision>
  <dcterms:created xsi:type="dcterms:W3CDTF">2018-08-08T14:52:13Z</dcterms:created>
  <dcterms:modified xsi:type="dcterms:W3CDTF">2020-12-14T08:48:40Z</dcterms:modified>
</cp:coreProperties>
</file>